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256" r:id="rId2"/>
    <p:sldId id="267" r:id="rId3"/>
    <p:sldId id="271" r:id="rId4"/>
    <p:sldId id="274" r:id="rId5"/>
    <p:sldId id="289" r:id="rId6"/>
    <p:sldId id="275" r:id="rId7"/>
    <p:sldId id="276" r:id="rId8"/>
    <p:sldId id="277" r:id="rId9"/>
    <p:sldId id="283" r:id="rId10"/>
    <p:sldId id="278" r:id="rId11"/>
    <p:sldId id="280" r:id="rId12"/>
    <p:sldId id="284" r:id="rId13"/>
    <p:sldId id="285" r:id="rId14"/>
    <p:sldId id="286" r:id="rId15"/>
    <p:sldId id="290" r:id="rId16"/>
    <p:sldId id="281" r:id="rId17"/>
    <p:sldId id="282" r:id="rId18"/>
    <p:sldId id="287" r:id="rId19"/>
    <p:sldId id="288" r:id="rId20"/>
    <p:sldId id="270" r:id="rId21"/>
    <p:sldId id="29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67"/>
    <p:restoredTop sz="94624"/>
  </p:normalViewPr>
  <p:slideViewPr>
    <p:cSldViewPr>
      <p:cViewPr varScale="1">
        <p:scale>
          <a:sx n="104" d="100"/>
          <a:sy n="104" d="100"/>
        </p:scale>
        <p:origin x="169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446AE5-08F6-4001-8149-D463CDC54C97}" type="datetimeFigureOut">
              <a:rPr lang="en-US" smtClean="0"/>
              <a:t>9/15/18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55CF52-248D-4C2D-A4F2-6A0078BDDD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07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IENG 461 – System Safety 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079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  <a:lvl2pPr>
              <a:defRPr>
                <a:solidFill>
                  <a:srgbClr val="FFFF00"/>
                </a:solidFill>
              </a:defRPr>
            </a:lvl2pPr>
            <a:lvl3pPr>
              <a:defRPr>
                <a:solidFill>
                  <a:srgbClr val="FFFF00"/>
                </a:solidFill>
              </a:defRPr>
            </a:lvl3pPr>
            <a:lvl4pPr>
              <a:defRPr>
                <a:solidFill>
                  <a:srgbClr val="FFFF00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IENG 461 – System Safety 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405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06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354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IENG 461 – System Safety 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970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387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824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11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98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4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018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niosh/face/In-house/full200313.html" TargetMode="External"/><Relationship Id="rId4" Type="http://schemas.openxmlformats.org/officeDocument/2006/relationships/hyperlink" Target="https://www.cdc.gov/niosh/face/In-house/full200602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cdc.gov/niosh/face/In-house/full200703.html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n.cdc.gov/NIOSH-FACE/Default.cshtml?state=ALL&amp;Incident_Year=ALL&amp;Category2=0025&amp;Submit=Submit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 smtClean="0"/>
              <a:t>IENG 461 – System Safety I</a:t>
            </a:r>
            <a:br>
              <a:rPr lang="en-US" sz="5400" dirty="0" smtClean="0"/>
            </a:br>
            <a:r>
              <a:rPr lang="en-US" dirty="0" smtClean="0"/>
              <a:t>Lecture 4 – System Life Cycle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19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System Life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 of tonight’s topics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Prevention through Design (</a:t>
            </a:r>
            <a:r>
              <a:rPr lang="en-US" dirty="0" err="1" smtClean="0">
                <a:solidFill>
                  <a:schemeClr val="bg1"/>
                </a:solidFill>
              </a:rPr>
              <a:t>PtD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Hierarchy of controls</a:t>
            </a:r>
          </a:p>
          <a:p>
            <a:pPr lvl="1"/>
            <a:r>
              <a:rPr lang="en-US" dirty="0" err="1" smtClean="0">
                <a:solidFill>
                  <a:schemeClr val="bg1"/>
                </a:solidFill>
              </a:rPr>
              <a:t>PtD</a:t>
            </a:r>
            <a:r>
              <a:rPr lang="en-US" dirty="0" smtClean="0">
                <a:solidFill>
                  <a:schemeClr val="bg1"/>
                </a:solidFill>
              </a:rPr>
              <a:t> examples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41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Life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ANSI/</a:t>
            </a:r>
            <a:r>
              <a:rPr lang="en-US" u="sng" dirty="0"/>
              <a:t>ASSE</a:t>
            </a:r>
            <a:r>
              <a:rPr lang="en-US" dirty="0"/>
              <a:t> Z590.3-2011 “</a:t>
            </a:r>
            <a:r>
              <a:rPr lang="en-US" i="1" dirty="0">
                <a:solidFill>
                  <a:schemeClr val="bg1"/>
                </a:solidFill>
              </a:rPr>
              <a:t>Prevention through </a:t>
            </a:r>
            <a:r>
              <a:rPr lang="en-US" i="1" dirty="0" smtClean="0">
                <a:solidFill>
                  <a:schemeClr val="bg1"/>
                </a:solidFill>
              </a:rPr>
              <a:t>Design - Guidelines </a:t>
            </a:r>
            <a:r>
              <a:rPr lang="en-US" i="1" dirty="0">
                <a:solidFill>
                  <a:schemeClr val="bg1"/>
                </a:solidFill>
              </a:rPr>
              <a:t>for Addressing Occupational </a:t>
            </a:r>
            <a:r>
              <a:rPr lang="en-US" i="1" dirty="0" smtClean="0">
                <a:solidFill>
                  <a:schemeClr val="bg1"/>
                </a:solidFill>
              </a:rPr>
              <a:t>Hazards and </a:t>
            </a:r>
            <a:r>
              <a:rPr lang="en-US" i="1" dirty="0">
                <a:solidFill>
                  <a:schemeClr val="bg1"/>
                </a:solidFill>
              </a:rPr>
              <a:t>Risks in Design and Redesign </a:t>
            </a:r>
            <a:r>
              <a:rPr lang="en-US" i="1" dirty="0" smtClean="0">
                <a:solidFill>
                  <a:schemeClr val="bg1"/>
                </a:solidFill>
              </a:rPr>
              <a:t>Processes</a:t>
            </a:r>
            <a:r>
              <a:rPr lang="en-US" dirty="0" smtClean="0"/>
              <a:t>” (64 page document)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Motivation for standard:</a:t>
            </a:r>
          </a:p>
          <a:p>
            <a:pPr lvl="1"/>
            <a:r>
              <a:rPr lang="en-US" dirty="0"/>
              <a:t>Significant reductions will be achieved in injuries, illnesses and damage to </a:t>
            </a:r>
            <a:r>
              <a:rPr lang="en-US" dirty="0" smtClean="0"/>
              <a:t>property and </a:t>
            </a:r>
            <a:r>
              <a:rPr lang="en-US" dirty="0"/>
              <a:t>the environment, and their attendant costs.</a:t>
            </a:r>
          </a:p>
          <a:p>
            <a:pPr lvl="1"/>
            <a:r>
              <a:rPr lang="en-US" dirty="0" smtClean="0"/>
              <a:t>Productivity </a:t>
            </a:r>
            <a:r>
              <a:rPr lang="en-US" dirty="0"/>
              <a:t>will be improved.</a:t>
            </a:r>
          </a:p>
          <a:p>
            <a:pPr lvl="1"/>
            <a:r>
              <a:rPr lang="en-US" dirty="0" smtClean="0"/>
              <a:t>Operating </a:t>
            </a:r>
            <a:r>
              <a:rPr lang="en-US" dirty="0"/>
              <a:t>costs will be reduced.</a:t>
            </a:r>
          </a:p>
          <a:p>
            <a:pPr lvl="1"/>
            <a:r>
              <a:rPr lang="en-US" dirty="0" smtClean="0"/>
              <a:t>Expensive </a:t>
            </a:r>
            <a:r>
              <a:rPr lang="en-US" dirty="0"/>
              <a:t>retrofitting to correct design shortcomings will be avoided.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25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Life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Z590.3 scope:  </a:t>
            </a:r>
            <a:r>
              <a:rPr lang="en-US" dirty="0" smtClean="0">
                <a:solidFill>
                  <a:schemeClr val="bg1"/>
                </a:solidFill>
              </a:rPr>
              <a:t>“</a:t>
            </a:r>
            <a:r>
              <a:rPr lang="en-US" i="1" dirty="0" smtClean="0">
                <a:solidFill>
                  <a:schemeClr val="bg1"/>
                </a:solidFill>
              </a:rPr>
              <a:t>This </a:t>
            </a:r>
            <a:r>
              <a:rPr lang="en-US" i="1" dirty="0">
                <a:solidFill>
                  <a:schemeClr val="bg1"/>
                </a:solidFill>
              </a:rPr>
              <a:t>standard provides guidance for a </a:t>
            </a:r>
            <a:r>
              <a:rPr lang="en-US" i="1" dirty="0" smtClean="0">
                <a:solidFill>
                  <a:schemeClr val="bg1"/>
                </a:solidFill>
              </a:rPr>
              <a:t>life-cycle assessment </a:t>
            </a:r>
            <a:r>
              <a:rPr lang="en-US" i="1" dirty="0">
                <a:solidFill>
                  <a:schemeClr val="bg1"/>
                </a:solidFill>
              </a:rPr>
              <a:t>and design model that balances environmental and occupational safety and </a:t>
            </a:r>
            <a:r>
              <a:rPr lang="en-US" i="1" dirty="0" smtClean="0">
                <a:solidFill>
                  <a:schemeClr val="bg1"/>
                </a:solidFill>
              </a:rPr>
              <a:t>health goals </a:t>
            </a:r>
            <a:r>
              <a:rPr lang="en-US" i="1" dirty="0">
                <a:solidFill>
                  <a:schemeClr val="bg1"/>
                </a:solidFill>
              </a:rPr>
              <a:t>over the life </a:t>
            </a:r>
            <a:r>
              <a:rPr lang="en-US" i="1" dirty="0" smtClean="0">
                <a:solidFill>
                  <a:schemeClr val="bg1"/>
                </a:solidFill>
              </a:rPr>
              <a:t>span </a:t>
            </a:r>
            <a:r>
              <a:rPr lang="en-US" i="1" dirty="0">
                <a:solidFill>
                  <a:schemeClr val="bg1"/>
                </a:solidFill>
              </a:rPr>
              <a:t>of a facility, process, or product</a:t>
            </a:r>
            <a:r>
              <a:rPr lang="en-US" i="1" dirty="0" smtClean="0">
                <a:solidFill>
                  <a:schemeClr val="bg1"/>
                </a:solidFill>
              </a:rPr>
              <a:t>.”</a:t>
            </a:r>
            <a:endParaRPr lang="en-US" i="1" dirty="0" smtClean="0"/>
          </a:p>
          <a:p>
            <a:r>
              <a:rPr lang="en-US" dirty="0" smtClean="0"/>
              <a:t>People, property, </a:t>
            </a:r>
            <a:r>
              <a:rPr lang="en-US" u="sng" dirty="0" smtClean="0"/>
              <a:t>environment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72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Life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Z590.3 </a:t>
            </a:r>
            <a:r>
              <a:rPr lang="en-US" dirty="0" smtClean="0"/>
              <a:t>committee membership: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Black &amp; Decker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GE Healthcare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NIOSH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Kuwait Oil Comp.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Owens Corning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Walt Disney World</a:t>
            </a:r>
          </a:p>
          <a:p>
            <a:pPr lvl="1"/>
            <a:endParaRPr lang="en-US" dirty="0" smtClean="0"/>
          </a:p>
          <a:p>
            <a:pPr lvl="1"/>
            <a:endParaRPr lang="en-US" u="sng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7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Life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Z590.3 specific goals: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Hazards are anticipated, identified, and evaluated for avoidance, elimination, </a:t>
            </a:r>
            <a:r>
              <a:rPr lang="en-US" dirty="0" smtClean="0">
                <a:solidFill>
                  <a:schemeClr val="bg1"/>
                </a:solidFill>
              </a:rPr>
              <a:t>or substitution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Risks </a:t>
            </a:r>
            <a:r>
              <a:rPr lang="en-US" dirty="0">
                <a:solidFill>
                  <a:schemeClr val="bg1"/>
                </a:solidFill>
              </a:rPr>
              <a:t>deriving from identified hazards are assessed and prioritized in </a:t>
            </a:r>
            <a:r>
              <a:rPr lang="en-US" dirty="0" smtClean="0">
                <a:solidFill>
                  <a:schemeClr val="bg1"/>
                </a:solidFill>
              </a:rPr>
              <a:t>accordance with </a:t>
            </a:r>
            <a:r>
              <a:rPr lang="en-US" dirty="0">
                <a:solidFill>
                  <a:schemeClr val="bg1"/>
                </a:solidFill>
              </a:rPr>
              <a:t>accepted hazard analysis and risk assessment </a:t>
            </a:r>
            <a:r>
              <a:rPr lang="en-US" dirty="0" smtClean="0">
                <a:solidFill>
                  <a:schemeClr val="bg1"/>
                </a:solidFill>
              </a:rPr>
              <a:t>techniques.</a:t>
            </a:r>
            <a:endParaRPr lang="en-US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Risks </a:t>
            </a:r>
            <a:r>
              <a:rPr lang="en-US" dirty="0">
                <a:solidFill>
                  <a:schemeClr val="bg1"/>
                </a:solidFill>
              </a:rPr>
              <a:t>are reduced to an acceptable level through the application of the </a:t>
            </a:r>
            <a:r>
              <a:rPr lang="en-US" u="sng" dirty="0" smtClean="0">
                <a:solidFill>
                  <a:schemeClr val="bg1"/>
                </a:solidFill>
              </a:rPr>
              <a:t>hierarchy of controls</a:t>
            </a:r>
            <a:r>
              <a:rPr lang="en-US" dirty="0" smtClean="0">
                <a:solidFill>
                  <a:schemeClr val="bg1"/>
                </a:solidFill>
              </a:rPr>
              <a:t>…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82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Life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dirty="0">
                <a:solidFill>
                  <a:schemeClr val="bg1"/>
                </a:solidFill>
              </a:rPr>
              <a:t>The knowledge, skills, experience, insight, and creativity of </a:t>
            </a:r>
            <a:r>
              <a:rPr lang="en-US" u="sng" dirty="0">
                <a:solidFill>
                  <a:schemeClr val="bg1"/>
                </a:solidFill>
              </a:rPr>
              <a:t>employees close </a:t>
            </a:r>
            <a:r>
              <a:rPr lang="en-US" u="sng" dirty="0" smtClean="0">
                <a:solidFill>
                  <a:schemeClr val="bg1"/>
                </a:solidFill>
              </a:rPr>
              <a:t>to the </a:t>
            </a:r>
            <a:r>
              <a:rPr lang="en-US" u="sng" dirty="0">
                <a:solidFill>
                  <a:schemeClr val="bg1"/>
                </a:solidFill>
              </a:rPr>
              <a:t>hazards</a:t>
            </a:r>
            <a:r>
              <a:rPr lang="en-US" dirty="0">
                <a:solidFill>
                  <a:schemeClr val="bg1"/>
                </a:solidFill>
              </a:rPr>
              <a:t> and risks are utilized in the risk assessment process.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dirty="0" smtClean="0">
                <a:solidFill>
                  <a:schemeClr val="bg1"/>
                </a:solidFill>
              </a:rPr>
              <a:t>Design </a:t>
            </a:r>
            <a:r>
              <a:rPr lang="en-US" dirty="0">
                <a:solidFill>
                  <a:schemeClr val="bg1"/>
                </a:solidFill>
              </a:rPr>
              <a:t>and/or redesign process effectiveness is monitored through </a:t>
            </a:r>
            <a:r>
              <a:rPr lang="en-US" u="sng" dirty="0" smtClean="0">
                <a:solidFill>
                  <a:schemeClr val="bg1"/>
                </a:solidFill>
              </a:rPr>
              <a:t>feedback</a:t>
            </a:r>
            <a:r>
              <a:rPr lang="en-US" dirty="0" smtClean="0">
                <a:solidFill>
                  <a:schemeClr val="bg1"/>
                </a:solidFill>
              </a:rPr>
              <a:t> between </a:t>
            </a:r>
            <a:r>
              <a:rPr lang="en-US" dirty="0">
                <a:solidFill>
                  <a:schemeClr val="bg1"/>
                </a:solidFill>
              </a:rPr>
              <a:t>employees and management to provide for </a:t>
            </a:r>
            <a:r>
              <a:rPr lang="en-US" u="sng" dirty="0">
                <a:solidFill>
                  <a:schemeClr val="bg1"/>
                </a:solidFill>
              </a:rPr>
              <a:t>continuous improvement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dirty="0" smtClean="0">
                <a:solidFill>
                  <a:schemeClr val="bg1"/>
                </a:solidFill>
              </a:rPr>
              <a:t>Appropriate </a:t>
            </a:r>
            <a:r>
              <a:rPr lang="en-US" dirty="0">
                <a:solidFill>
                  <a:schemeClr val="bg1"/>
                </a:solidFill>
              </a:rPr>
              <a:t>recordkeeping systems are developed and used to </a:t>
            </a:r>
            <a:r>
              <a:rPr lang="en-US" u="sng" dirty="0">
                <a:solidFill>
                  <a:schemeClr val="bg1"/>
                </a:solidFill>
              </a:rPr>
              <a:t>document </a:t>
            </a:r>
            <a:r>
              <a:rPr lang="en-US" u="sng" dirty="0" smtClean="0">
                <a:solidFill>
                  <a:schemeClr val="bg1"/>
                </a:solidFill>
              </a:rPr>
              <a:t>design reviews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and to track feedback and safety and health reports </a:t>
            </a:r>
            <a:r>
              <a:rPr lang="en-US" u="sng" dirty="0">
                <a:solidFill>
                  <a:schemeClr val="bg1"/>
                </a:solidFill>
              </a:rPr>
              <a:t>over the life cycle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8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Life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When do we apply </a:t>
            </a:r>
            <a:r>
              <a:rPr lang="en-US" dirty="0" err="1" smtClean="0"/>
              <a:t>PtD</a:t>
            </a:r>
            <a:r>
              <a:rPr lang="en-US" dirty="0" smtClean="0"/>
              <a:t>?</a:t>
            </a:r>
          </a:p>
          <a:p>
            <a:r>
              <a:rPr lang="en-US" dirty="0">
                <a:solidFill>
                  <a:schemeClr val="bg1"/>
                </a:solidFill>
              </a:rPr>
              <a:t>New facilities, equipment, technologies, materials, and processes are </a:t>
            </a:r>
            <a:r>
              <a:rPr lang="en-US" dirty="0" smtClean="0">
                <a:solidFill>
                  <a:schemeClr val="bg1"/>
                </a:solidFill>
              </a:rPr>
              <a:t>being planned</a:t>
            </a:r>
            <a:r>
              <a:rPr lang="en-US" dirty="0">
                <a:solidFill>
                  <a:schemeClr val="bg1"/>
                </a:solidFill>
              </a:rPr>
              <a:t>, designed, acquired, or installed.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Alterations </a:t>
            </a:r>
            <a:r>
              <a:rPr lang="en-US" dirty="0">
                <a:solidFill>
                  <a:schemeClr val="bg1"/>
                </a:solidFill>
              </a:rPr>
              <a:t>are made in existing facilities, equipment, technologies, materials, </a:t>
            </a:r>
            <a:r>
              <a:rPr lang="en-US" dirty="0" smtClean="0">
                <a:solidFill>
                  <a:schemeClr val="bg1"/>
                </a:solidFill>
              </a:rPr>
              <a:t>and processes.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Incident </a:t>
            </a:r>
            <a:r>
              <a:rPr lang="en-US" dirty="0">
                <a:solidFill>
                  <a:schemeClr val="bg1"/>
                </a:solidFill>
              </a:rPr>
              <a:t>investigations are made and corrective actions are taken.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Demolition</a:t>
            </a:r>
            <a:r>
              <a:rPr lang="en-US" dirty="0">
                <a:solidFill>
                  <a:schemeClr val="bg1"/>
                </a:solidFill>
              </a:rPr>
              <a:t>, decommissioning or reusing/rebuilding operations are </a:t>
            </a:r>
            <a:r>
              <a:rPr lang="en-US" dirty="0" smtClean="0">
                <a:solidFill>
                  <a:schemeClr val="bg1"/>
                </a:solidFill>
              </a:rPr>
              <a:t>undertaken.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8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Life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33600"/>
            <a:ext cx="8527473" cy="3005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9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638800" y="1981200"/>
            <a:ext cx="3193473" cy="165500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"/>
            <a:ext cx="7848600" cy="635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7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"/>
            <a:ext cx="7848600" cy="635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52600" y="533400"/>
            <a:ext cx="6629400" cy="35814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752600" y="4267200"/>
            <a:ext cx="6629400" cy="2062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Less prone to defeat.</a:t>
            </a:r>
          </a:p>
          <a:p>
            <a:r>
              <a:rPr lang="en-US" sz="3200" dirty="0" smtClean="0"/>
              <a:t>Rely least on human behavior.</a:t>
            </a:r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1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Life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Risk avoidance</a:t>
            </a:r>
            <a:r>
              <a:rPr lang="en-US" dirty="0" smtClean="0"/>
              <a:t>:  </a:t>
            </a:r>
            <a:r>
              <a:rPr lang="en-US" dirty="0" smtClean="0">
                <a:solidFill>
                  <a:schemeClr val="bg1"/>
                </a:solidFill>
              </a:rPr>
              <a:t>very effective at procurement/purchasing stage</a:t>
            </a:r>
          </a:p>
          <a:p>
            <a:r>
              <a:rPr lang="en-US" u="sng" dirty="0" smtClean="0"/>
              <a:t>Elimination</a:t>
            </a:r>
            <a:r>
              <a:rPr lang="en-US" dirty="0" smtClean="0"/>
              <a:t>:  </a:t>
            </a:r>
            <a:r>
              <a:rPr lang="en-US" dirty="0" smtClean="0">
                <a:solidFill>
                  <a:schemeClr val="bg1"/>
                </a:solidFill>
              </a:rPr>
              <a:t>lumberjack vs. feller </a:t>
            </a:r>
            <a:r>
              <a:rPr lang="en-US" dirty="0" err="1" smtClean="0">
                <a:solidFill>
                  <a:schemeClr val="bg1"/>
                </a:solidFill>
              </a:rPr>
              <a:t>buncher</a:t>
            </a:r>
            <a:r>
              <a:rPr lang="en-US" dirty="0" smtClean="0">
                <a:solidFill>
                  <a:schemeClr val="bg1"/>
                </a:solidFill>
              </a:rPr>
              <a:t> (see next slide)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51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42925"/>
            <a:ext cx="8140163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76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Life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Substitution</a:t>
            </a:r>
            <a:r>
              <a:rPr lang="en-US" dirty="0" smtClean="0"/>
              <a:t>:  </a:t>
            </a:r>
            <a:r>
              <a:rPr lang="en-US" dirty="0" smtClean="0">
                <a:solidFill>
                  <a:schemeClr val="bg1"/>
                </a:solidFill>
              </a:rPr>
              <a:t>reducing toxicity of chemicals in process</a:t>
            </a:r>
            <a:r>
              <a:rPr lang="en-US" dirty="0" smtClean="0"/>
              <a:t> </a:t>
            </a:r>
          </a:p>
          <a:p>
            <a:r>
              <a:rPr lang="en-US" u="sng" dirty="0" smtClean="0"/>
              <a:t>Engineering Controls</a:t>
            </a:r>
            <a:r>
              <a:rPr lang="en-US" dirty="0" smtClean="0"/>
              <a:t>:  </a:t>
            </a:r>
            <a:r>
              <a:rPr lang="en-US" dirty="0" smtClean="0">
                <a:solidFill>
                  <a:schemeClr val="bg1"/>
                </a:solidFill>
              </a:rPr>
              <a:t>presence sensing – </a:t>
            </a:r>
            <a:r>
              <a:rPr lang="en-US" dirty="0" err="1" smtClean="0">
                <a:solidFill>
                  <a:schemeClr val="bg1"/>
                </a:solidFill>
              </a:rPr>
              <a:t>SawStop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01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Life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Group exercise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77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Life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Based on </a:t>
            </a:r>
            <a:r>
              <a:rPr lang="en-US" dirty="0" err="1" smtClean="0"/>
              <a:t>PtD</a:t>
            </a:r>
            <a:r>
              <a:rPr lang="en-US" dirty="0" smtClean="0"/>
              <a:t>, selected design should: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Achieve an </a:t>
            </a:r>
            <a:r>
              <a:rPr lang="en-US" dirty="0">
                <a:solidFill>
                  <a:schemeClr val="bg1"/>
                </a:solidFill>
              </a:rPr>
              <a:t>acceptable risk </a:t>
            </a:r>
            <a:r>
              <a:rPr lang="en-US" dirty="0" smtClean="0">
                <a:solidFill>
                  <a:schemeClr val="bg1"/>
                </a:solidFill>
              </a:rPr>
              <a:t>level.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Minimize the </a:t>
            </a:r>
            <a:r>
              <a:rPr lang="en-US" dirty="0">
                <a:solidFill>
                  <a:schemeClr val="bg1"/>
                </a:solidFill>
              </a:rPr>
              <a:t>probability of personnel making human errors because of design </a:t>
            </a:r>
            <a:r>
              <a:rPr lang="en-US" dirty="0" smtClean="0">
                <a:solidFill>
                  <a:schemeClr val="bg1"/>
                </a:solidFill>
              </a:rPr>
              <a:t>inadequacies.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Minimize the </a:t>
            </a:r>
            <a:r>
              <a:rPr lang="en-US" dirty="0">
                <a:solidFill>
                  <a:schemeClr val="bg1"/>
                </a:solidFill>
              </a:rPr>
              <a:t>ability of personnel to defeat the work system and the work </a:t>
            </a:r>
            <a:r>
              <a:rPr lang="en-US" dirty="0" smtClean="0">
                <a:solidFill>
                  <a:schemeClr val="bg1"/>
                </a:solidFill>
              </a:rPr>
              <a:t>methods prescribed.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Consider human </a:t>
            </a:r>
            <a:r>
              <a:rPr lang="en-US" dirty="0">
                <a:solidFill>
                  <a:schemeClr val="bg1"/>
                </a:solidFill>
              </a:rPr>
              <a:t>factors – </a:t>
            </a:r>
            <a:r>
              <a:rPr lang="en-US" dirty="0" smtClean="0">
                <a:solidFill>
                  <a:schemeClr val="bg1"/>
                </a:solidFill>
              </a:rPr>
              <a:t>the capabilities </a:t>
            </a:r>
            <a:r>
              <a:rPr lang="en-US" dirty="0">
                <a:solidFill>
                  <a:schemeClr val="bg1"/>
                </a:solidFill>
              </a:rPr>
              <a:t>and limitations of the work </a:t>
            </a:r>
            <a:r>
              <a:rPr lang="en-US" dirty="0" smtClean="0">
                <a:solidFill>
                  <a:schemeClr val="bg1"/>
                </a:solidFill>
              </a:rPr>
              <a:t>population…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14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Life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Minimize hazards </a:t>
            </a:r>
            <a:r>
              <a:rPr lang="en-US" dirty="0">
                <a:solidFill>
                  <a:schemeClr val="bg1"/>
                </a:solidFill>
              </a:rPr>
              <a:t>and risks with respect to access and the means for </a:t>
            </a:r>
            <a:r>
              <a:rPr lang="en-US" dirty="0" smtClean="0">
                <a:solidFill>
                  <a:schemeClr val="bg1"/>
                </a:solidFill>
              </a:rPr>
              <a:t>maintenance.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Minimize the </a:t>
            </a:r>
            <a:r>
              <a:rPr lang="en-US" dirty="0">
                <a:solidFill>
                  <a:schemeClr val="bg1"/>
                </a:solidFill>
              </a:rPr>
              <a:t>need for personal protective </a:t>
            </a:r>
            <a:r>
              <a:rPr lang="en-US" dirty="0" smtClean="0">
                <a:solidFill>
                  <a:schemeClr val="bg1"/>
                </a:solidFill>
              </a:rPr>
              <a:t>equipment, </a:t>
            </a:r>
            <a:r>
              <a:rPr lang="en-US" dirty="0">
                <a:solidFill>
                  <a:schemeClr val="bg1"/>
                </a:solidFill>
              </a:rPr>
              <a:t>and </a:t>
            </a:r>
            <a:r>
              <a:rPr lang="en-US" dirty="0" smtClean="0">
                <a:solidFill>
                  <a:schemeClr val="bg1"/>
                </a:solidFill>
              </a:rPr>
              <a:t>provide aid for </a:t>
            </a:r>
            <a:r>
              <a:rPr lang="en-US" dirty="0">
                <a:solidFill>
                  <a:schemeClr val="bg1"/>
                </a:solidFill>
              </a:rPr>
              <a:t>its use where it is necessary (e.g., anchor points for fall protection).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Meet applicable </a:t>
            </a:r>
            <a:r>
              <a:rPr lang="en-US" dirty="0">
                <a:solidFill>
                  <a:schemeClr val="bg1"/>
                </a:solidFill>
              </a:rPr>
              <a:t>laws, codes, regulations, and </a:t>
            </a:r>
            <a:r>
              <a:rPr lang="en-US" dirty="0" smtClean="0">
                <a:solidFill>
                  <a:schemeClr val="bg1"/>
                </a:solidFill>
              </a:rPr>
              <a:t>standards.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Consider </a:t>
            </a:r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ny </a:t>
            </a:r>
            <a:r>
              <a:rPr lang="en-US" dirty="0">
                <a:solidFill>
                  <a:schemeClr val="bg1"/>
                </a:solidFill>
              </a:rPr>
              <a:t>recognized code of </a:t>
            </a:r>
            <a:r>
              <a:rPr lang="en-US" dirty="0" smtClean="0">
                <a:solidFill>
                  <a:schemeClr val="bg1"/>
                </a:solidFill>
              </a:rPr>
              <a:t>practice (internal </a:t>
            </a:r>
            <a:r>
              <a:rPr lang="en-US" dirty="0">
                <a:solidFill>
                  <a:schemeClr val="bg1"/>
                </a:solidFill>
              </a:rPr>
              <a:t>or </a:t>
            </a:r>
            <a:r>
              <a:rPr lang="en-US" dirty="0" smtClean="0">
                <a:solidFill>
                  <a:schemeClr val="bg1"/>
                </a:solidFill>
              </a:rPr>
              <a:t>external).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31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Life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PtD</a:t>
            </a:r>
            <a:r>
              <a:rPr lang="en-US" dirty="0" smtClean="0"/>
              <a:t> examples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NIOSH FACE 2007-03 (</a:t>
            </a:r>
            <a:r>
              <a:rPr lang="en-US" i="1" dirty="0" smtClean="0">
                <a:solidFill>
                  <a:schemeClr val="bg1"/>
                </a:solidFill>
                <a:hlinkClick r:id="rId2"/>
              </a:rPr>
              <a:t>link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NIOSH FACE 2003-13 </a:t>
            </a:r>
            <a:r>
              <a:rPr lang="en-US" i="1" dirty="0" smtClean="0">
                <a:solidFill>
                  <a:schemeClr val="bg1"/>
                </a:solidFill>
              </a:rPr>
              <a:t>(</a:t>
            </a:r>
            <a:r>
              <a:rPr lang="en-US" i="1" dirty="0" smtClean="0">
                <a:solidFill>
                  <a:schemeClr val="bg1"/>
                </a:solidFill>
                <a:hlinkClick r:id="rId3"/>
              </a:rPr>
              <a:t>link</a:t>
            </a:r>
            <a:r>
              <a:rPr lang="en-US" i="1" dirty="0" smtClean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NIOSH FACE 2006-02 </a:t>
            </a:r>
            <a:r>
              <a:rPr lang="en-US" i="1" dirty="0" smtClean="0">
                <a:solidFill>
                  <a:schemeClr val="bg1"/>
                </a:solidFill>
              </a:rPr>
              <a:t>(</a:t>
            </a:r>
            <a:r>
              <a:rPr lang="en-US" i="1" dirty="0" smtClean="0">
                <a:solidFill>
                  <a:schemeClr val="bg1"/>
                </a:solidFill>
                <a:hlinkClick r:id="rId4"/>
              </a:rPr>
              <a:t>link</a:t>
            </a:r>
            <a:r>
              <a:rPr lang="en-US" i="1" dirty="0" smtClean="0">
                <a:solidFill>
                  <a:schemeClr val="bg1"/>
                </a:solidFill>
              </a:rPr>
              <a:t>)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92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Life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Prevention through Design concept – design safety in (save $$)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Consider full life cycle of product – especially maintenance procedures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Utilize the Hazard Control Hierarchy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System Life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Preview of next week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Risk assessment techniques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Language of risk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Risk matrix concepts</a:t>
            </a: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Review/discussion for Exam 1</a:t>
            </a:r>
          </a:p>
          <a:p>
            <a:r>
              <a:rPr lang="en-US" dirty="0" smtClean="0"/>
              <a:t>Homework #2:</a:t>
            </a:r>
            <a:r>
              <a:rPr lang="en-US" dirty="0" smtClean="0">
                <a:solidFill>
                  <a:schemeClr val="bg1"/>
                </a:solidFill>
              </a:rPr>
              <a:t>   Pick 3 FACE cases involving </a:t>
            </a:r>
            <a:r>
              <a:rPr lang="en-US" dirty="0" err="1" smtClean="0">
                <a:solidFill>
                  <a:schemeClr val="bg1"/>
                </a:solidFill>
              </a:rPr>
              <a:t>PtD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i="1" dirty="0" smtClean="0">
                <a:solidFill>
                  <a:schemeClr val="bg1"/>
                </a:solidFill>
              </a:rPr>
              <a:t>(</a:t>
            </a:r>
            <a:r>
              <a:rPr lang="en-US" i="1" dirty="0" smtClean="0">
                <a:solidFill>
                  <a:schemeClr val="bg1"/>
                </a:solidFill>
                <a:hlinkClick r:id="rId2"/>
              </a:rPr>
              <a:t>link</a:t>
            </a:r>
            <a:r>
              <a:rPr lang="en-US" i="1" dirty="0" smtClean="0">
                <a:solidFill>
                  <a:schemeClr val="bg1"/>
                </a:solidFill>
              </a:rPr>
              <a:t>) </a:t>
            </a:r>
            <a:r>
              <a:rPr lang="en-US" dirty="0" smtClean="0">
                <a:solidFill>
                  <a:schemeClr val="bg1"/>
                </a:solidFill>
              </a:rPr>
              <a:t>[not the 3 we discussed]</a:t>
            </a:r>
            <a:r>
              <a:rPr lang="en-US" i="1" dirty="0" smtClean="0">
                <a:solidFill>
                  <a:schemeClr val="bg1"/>
                </a:solidFill>
              </a:rPr>
              <a:t>.</a:t>
            </a:r>
            <a:r>
              <a:rPr lang="en-US" dirty="0" smtClean="0">
                <a:solidFill>
                  <a:schemeClr val="bg1"/>
                </a:solidFill>
              </a:rPr>
              <a:t>  For each case, identify the hazard and give specific examples of how to use the Hazard Control Hierarchy to reduce risk.  Use 3 different levels of the hierarchy for each hazard (e.g. eliminate, substitute, etc.).  Submit electronically before </a:t>
            </a:r>
            <a:r>
              <a:rPr lang="en-US" dirty="0" smtClean="0">
                <a:solidFill>
                  <a:srgbClr val="FFC000"/>
                </a:solidFill>
              </a:rPr>
              <a:t>5:30</a:t>
            </a:r>
            <a:r>
              <a:rPr lang="en-US" dirty="0" smtClean="0">
                <a:solidFill>
                  <a:schemeClr val="bg1"/>
                </a:solidFill>
              </a:rPr>
              <a:t> on </a:t>
            </a:r>
            <a:r>
              <a:rPr lang="en-US" b="1" u="sng" dirty="0" smtClean="0">
                <a:solidFill>
                  <a:srgbClr val="FFC000"/>
                </a:solidFill>
              </a:rPr>
              <a:t>9/19</a:t>
            </a:r>
            <a:r>
              <a:rPr lang="en-US" dirty="0" smtClean="0">
                <a:solidFill>
                  <a:schemeClr val="bg1"/>
                </a:solidFill>
              </a:rPr>
              <a:t>. Please name </a:t>
            </a:r>
            <a:r>
              <a:rPr lang="en-US" i="1" dirty="0" smtClean="0">
                <a:solidFill>
                  <a:schemeClr val="bg1"/>
                </a:solidFill>
              </a:rPr>
              <a:t>lastname_</a:t>
            </a:r>
            <a:r>
              <a:rPr lang="en-US" dirty="0" smtClean="0">
                <a:solidFill>
                  <a:schemeClr val="bg1"/>
                </a:solidFill>
              </a:rPr>
              <a:t>HW2</a:t>
            </a:r>
            <a:r>
              <a:rPr lang="en-US" i="1" dirty="0" smtClean="0">
                <a:solidFill>
                  <a:schemeClr val="bg1"/>
                </a:solidFill>
              </a:rPr>
              <a:t> (e.g. Harris_HW2).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b="1" u="sng" dirty="0" smtClean="0"/>
              <a:t>Exam 1</a:t>
            </a:r>
            <a:r>
              <a:rPr lang="en-US" b="1" u="sng" dirty="0" smtClean="0">
                <a:solidFill>
                  <a:schemeClr val="bg1"/>
                </a:solidFill>
              </a:rPr>
              <a:t> – 9/19</a:t>
            </a:r>
            <a:r>
              <a:rPr lang="en-US" dirty="0" smtClean="0">
                <a:solidFill>
                  <a:schemeClr val="bg1"/>
                </a:solidFill>
              </a:rPr>
              <a:t> (discussion during 9/12 lecture)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49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Life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detail on HW 2 </a:t>
            </a:r>
          </a:p>
          <a:p>
            <a:r>
              <a:rPr lang="en-US" dirty="0" smtClean="0"/>
              <a:t>FACE Case #1 (state what FACE case #)</a:t>
            </a:r>
          </a:p>
          <a:p>
            <a:pPr lvl="1"/>
            <a:r>
              <a:rPr lang="en-US" dirty="0" smtClean="0"/>
              <a:t>Hazard</a:t>
            </a:r>
          </a:p>
          <a:p>
            <a:pPr lvl="2"/>
            <a:r>
              <a:rPr lang="en-US" dirty="0" smtClean="0"/>
              <a:t>Risk reduction technique 1</a:t>
            </a:r>
          </a:p>
          <a:p>
            <a:pPr lvl="2"/>
            <a:r>
              <a:rPr lang="en-US" dirty="0"/>
              <a:t>Risk reduction technique </a:t>
            </a:r>
            <a:r>
              <a:rPr lang="en-US" dirty="0" smtClean="0"/>
              <a:t>2</a:t>
            </a:r>
          </a:p>
          <a:p>
            <a:pPr lvl="2"/>
            <a:r>
              <a:rPr lang="en-US" dirty="0"/>
              <a:t>Risk reduction technique </a:t>
            </a:r>
            <a:r>
              <a:rPr lang="en-US" dirty="0" smtClean="0"/>
              <a:t>3</a:t>
            </a:r>
          </a:p>
          <a:p>
            <a:r>
              <a:rPr lang="en-US" dirty="0" smtClean="0"/>
              <a:t>(</a:t>
            </a:r>
            <a:r>
              <a:rPr lang="en-US" i="1" dirty="0" smtClean="0"/>
              <a:t>Repeat for a total of 3 cases</a:t>
            </a:r>
            <a:r>
              <a:rPr lang="en-US" dirty="0" smtClean="0"/>
              <a:t>)</a:t>
            </a:r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21</a:t>
            </a:fld>
            <a:endParaRPr lang="en-US"/>
          </a:p>
        </p:txBody>
      </p:sp>
      <p:sp>
        <p:nvSpPr>
          <p:cNvPr id="5" name="Right Brace 4"/>
          <p:cNvSpPr/>
          <p:nvPr/>
        </p:nvSpPr>
        <p:spPr>
          <a:xfrm>
            <a:off x="5181600" y="3352800"/>
            <a:ext cx="457200" cy="1143000"/>
          </a:xfrm>
          <a:prstGeom prst="rightBrace">
            <a:avLst/>
          </a:prstGeom>
          <a:ln w="539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7400" y="3139470"/>
            <a:ext cx="2971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Each technique from a different part of Hazard Control Hierarchy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6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ENG461_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76200"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IENG461_master</Template>
  <TotalTime>3353</TotalTime>
  <Words>780</Words>
  <Application>Microsoft Macintosh PowerPoint</Application>
  <PresentationFormat>On-screen Show (4:3)</PresentationFormat>
  <Paragraphs>108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IENG461_master</vt:lpstr>
      <vt:lpstr>IENG 461 – System Safety I Lecture 4 – System Life Cycle</vt:lpstr>
      <vt:lpstr>System Life Cycle</vt:lpstr>
      <vt:lpstr>System Life Cycle</vt:lpstr>
      <vt:lpstr>System Life Cycle</vt:lpstr>
      <vt:lpstr>System Life Cycle</vt:lpstr>
      <vt:lpstr>System Life Cycle</vt:lpstr>
      <vt:lpstr>System Life Cycle</vt:lpstr>
      <vt:lpstr>System Life Cycle</vt:lpstr>
      <vt:lpstr>System Life Cycle</vt:lpstr>
      <vt:lpstr>PowerPoint Presentation</vt:lpstr>
      <vt:lpstr>PowerPoint Presentation</vt:lpstr>
      <vt:lpstr>System Life Cycle</vt:lpstr>
      <vt:lpstr>PowerPoint Presentation</vt:lpstr>
      <vt:lpstr>System Life Cycle</vt:lpstr>
      <vt:lpstr>System Life Cycle</vt:lpstr>
      <vt:lpstr>System Life Cycle</vt:lpstr>
      <vt:lpstr>System Life Cycle</vt:lpstr>
      <vt:lpstr>System Life Cycle</vt:lpstr>
      <vt:lpstr>System Life Cycle</vt:lpstr>
      <vt:lpstr>System Life Cycle</vt:lpstr>
      <vt:lpstr>System Life Cycle</vt:lpstr>
    </vt:vector>
  </TitlesOfParts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IENG 461 – System Safety I</dc:title>
  <dc:creator>Jim</dc:creator>
  <cp:lastModifiedBy>Faisal Alsufyani</cp:lastModifiedBy>
  <cp:revision>174</cp:revision>
  <dcterms:created xsi:type="dcterms:W3CDTF">2013-07-04T18:23:52Z</dcterms:created>
  <dcterms:modified xsi:type="dcterms:W3CDTF">2018-09-15T22:33:54Z</dcterms:modified>
</cp:coreProperties>
</file>